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notesSlides/notesSlide1.xml" ContentType="application/vnd.openxmlformats-officedocument.presentationml.notesSlide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7"/>
  </p:notesMasterIdLst>
  <p:sldIdLst>
    <p:sldId id="256" r:id="rId2"/>
    <p:sldId id="258" r:id="rId3"/>
    <p:sldId id="259" r:id="rId4"/>
    <p:sldId id="274" r:id="rId5"/>
    <p:sldId id="260" r:id="rId6"/>
    <p:sldId id="275" r:id="rId7"/>
    <p:sldId id="276" r:id="rId8"/>
    <p:sldId id="277" r:id="rId9"/>
    <p:sldId id="278" r:id="rId10"/>
    <p:sldId id="279" r:id="rId11"/>
    <p:sldId id="266" r:id="rId12"/>
    <p:sldId id="267" r:id="rId13"/>
    <p:sldId id="281" r:id="rId14"/>
    <p:sldId id="282" r:id="rId15"/>
    <p:sldId id="283" r:id="rId16"/>
    <p:sldId id="284" r:id="rId17"/>
    <p:sldId id="280" r:id="rId18"/>
    <p:sldId id="270" r:id="rId19"/>
    <p:sldId id="285" r:id="rId20"/>
    <p:sldId id="286" r:id="rId21"/>
    <p:sldId id="287" r:id="rId22"/>
    <p:sldId id="262" r:id="rId23"/>
    <p:sldId id="288" r:id="rId24"/>
    <p:sldId id="289" r:id="rId25"/>
    <p:sldId id="29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6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4T15:21:13.373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5848 2924 24509,'-2'115'0,"-5"-1"0,-4 1 0,-5-2 0,-4 0 0,-5 0 0,-4-2 0,-4-1 0,-5-2 0,-4-1 0,-4-2 0,-4-2 0,-4-1 0,-4-3 0,-4-3 0,-3-1 0,-5-4 0,-3-2 0,-3-3 0,-3-3 0,-4-4 0,-3-3 0,-3-3 0,-2-3 0,-4-5 0,-1-3 0,-3-4 0,-3-4 0,-1-4 0,-2-4 0,-2-4 0,-1-4 0,-2-5 0,-1-4 0,-2-4 0,0-5 0,0-4 0,-2-5 0,1-4 0,-1-5 0,0-4 0,1-5 0,-1-4 0,2-5 0,0-4 0,0-5 0,2-4 0,1-4 0,2-5 0,1-4 0,2-4 0,2-4 0,1-4 0,3-4 0,3-4 0,1-3 0,4-5 0,2-3 0,3-3 0,3-3 0,4-4 0,3-3 0,3-3 0,3-2 0,5-4 0,3-1 0,4-3 0,4-3 0,4-1 0,4-2 0,4-2 0,4-1 0,5-2 0,4-1 0,4-2 0,5 0 0,4 0 0,5-2 0,4 1 0,5-1 0,4 0 0,5 1 0,4-1 0,5 2 0,4 0 0,5 0 0,4 2 0,4 1 0,5 2 0,4 1 0,4 2 0,4 2 0,4 1 0,4 3 0,4 3 0,3 1 0,5 4 0,3 2 0,3 3 0,3 3 0,4 4 0,3 3 0,3 3 0,2 3 0,4 5 0,1 3 0,3 4 0,3 4 0,1 4 0,2 4 0,2 4 0,1 4 0,2 5 0,1 4 0,2 4 0,0 5 0,0 4 0,2 5 0,-1 4 0,1 5 0,0 4 0,-1 5 0,1 4 0,-2 5 0,0 4 0,0 5 0,-2 4 0,-1 4 0,-2 5 0,-1 4 0,-2 4 0,-2 4 0,-1 4 0,-3 4 0,-3 4 0,-1 3 0,-4 5 0,-2 3 0,-3 3 0,-3 3 0,-4 4 0,-3 3 0,-3 3 0,-3 2 0,-5 4 0,-3 1 0,-4 3 0,-4 3 0,-4 1 0,-4 2 0,-4 2 0,-4 1 0,-5 2 0,-4 1 0,-4 2 0,-5 0 0,-4 0 0,-5 2 0,-4-1 0,-5 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4T16:44:55.59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2946 1020 24489,'-1'40'0,"-3"0"0,-1 0 0,-3 0 0,-2-1 0,-3 0 0,-1 0 0,-3-1 0,-2 0 0,-2-1 0,-2 0 0,-3-1 0,-1-1 0,-2 0 0,-2-1 0,-2-1 0,-2-2 0,-2 0 0,-1-1 0,-2-1 0,-2-1 0,-1-1 0,-2-2 0,-1-1 0,-2-1 0,0-1 0,-2-2 0,-1-1 0,-1-2 0,-1-1 0,-1-1 0,-1-2 0,0-1 0,-1-2 0,-1-2 0,0-1 0,0-1 0,0-2 0,-1-2 0,0-1 0,0-2 0,0-1 0,1-2 0,0-2 0,0-1 0,0-1 0,1-2 0,1-2 0,0-1 0,1-2 0,1-1 0,1-1 0,1-2 0,1-1 0,2-2 0,0-1 0,2-1 0,1-1 0,2-2 0,1-1 0,2-1 0,2-1 0,1-1 0,2 0 0,2-2 0,2-1 0,2-1 0,2 0 0,1-1 0,3-1 0,2 0 0,2-1 0,2 0 0,3-1 0,1 0 0,3 0 0,2-1 0,3 0 0,1 0 0,3 0 0,2 0 0,3 0 0,1 0 0,3 0 0,2 1 0,3 0 0,1 0 0,3 1 0,2 0 0,2 1 0,2 0 0,3 1 0,1 1 0,2 0 0,2 1 0,2 1 0,2 2 0,2 0 0,1 1 0,2 1 0,2 1 0,1 1 0,2 2 0,1 1 0,2 1 0,0 1 0,2 2 0,1 1 0,1 2 0,1 1 0,1 1 0,1 2 0,0 1 0,1 2 0,1 2 0,0 1 0,0 1 0,0 2 0,1 2 0,0 1 0,0 2 0,0 1 0,-1 2 0,0 2 0,0 1 0,0 1 0,-1 2 0,-1 2 0,0 1 0,-1 2 0,-1 1 0,-1 1 0,-1 2 0,-1 1 0,-2 2 0,0 1 0,-2 1 0,-1 1 0,-2 2 0,-1 1 0,-2 1 0,-2 1 0,-1 1 0,-2 0 0,-2 2 0,-2 1 0,-2 1 0,-2 0 0,-1 1 0,-3 1 0,-2 0 0,-2 1 0,-2 0 0,-3 1 0,-1 0 0,-3 0 0,-2 1 0,-3 0 0,-1 0 0,-3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4T16:44:56.36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24575,'0'0'-8191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4T16:45:38.721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1 24575,'0'0'-8191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4T16:50:34.970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3216 1609 24477,'-1'63'0,"-3"0"0,-2 0 0,-3-1 0,-2 0 0,-2 0 0,-3-1 0,-3 0 0,-1-2 0,-3 0 0,-3-1 0,-1-1 0,-3-2 0,-2 0 0,-2-2 0,-2-1 0,-2-2 0,-2-1 0,-2-2 0,-2-1 0,-1-2 0,-3-2 0,0-2 0,-3-2 0,-1-2 0,-1-2 0,-1-2 0,-2-2 0,-1-3 0,-1-1 0,0-3 0,-2-3 0,-1-1 0,0-3 0,0-3 0,-1-2 0,-1-2 0,0-3 0,0-2 0,0-3 0,0-2 0,0-3 0,0-2 0,0-3 0,1-2 0,1-2 0,0-3 0,0-3 0,1-1 0,2-3 0,0-3 0,1-1 0,1-3 0,2-2 0,1-2 0,1-2 0,1-2 0,3-2 0,0-2 0,3-2 0,1-2 0,2-1 0,2-2 0,2-1 0,2-2 0,2-1 0,2-2 0,2 0 0,3-2 0,1-1 0,3-1 0,3 0 0,1-2 0,3 0 0,3-1 0,2 0 0,2 0 0,3-1 0,2 0 0,3 0 0,2-1 0,3 1 0,2 0 0,3 1 0,2 0 0,2 0 0,3 1 0,3 0 0,1 2 0,3 0 0,3 1 0,1 1 0,3 2 0,2 0 0,2 2 0,2 1 0,2 2 0,2 1 0,2 2 0,2 1 0,1 2 0,3 2 0,0 2 0,3 2 0,1 2 0,1 2 0,1 2 0,2 2 0,1 3 0,1 1 0,0 3 0,2 3 0,1 1 0,0 3 0,0 3 0,1 2 0,1 2 0,0 3 0,0 2 0,0 3 0,0 2 0,0 3 0,0 2 0,0 3 0,-1 2 0,-1 2 0,0 3 0,0 3 0,-1 1 0,-2 3 0,0 3 0,-1 1 0,-1 3 0,-2 2 0,-1 2 0,-1 2 0,-1 2 0,-3 2 0,0 2 0,-3 2 0,-1 2 0,-2 1 0,-2 2 0,-2 1 0,-2 2 0,-2 1 0,-2 2 0,-2 0 0,-3 2 0,-1 1 0,-3 1 0,-3 0 0,-1 2 0,-3 0 0,-3 1 0,-2 0 0,-2 0 0,-3 1 0,-2 0 0,-3 1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4T16:50:48.007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3541 520 24510,'-1'20'0,"-3"0"0,-3 1 0,-3-1 0,-2 0 0,-3 0 0,-2 0 0,-4-1 0,-1 0 0,-4 0 0,-2 0 0,-2-1 0,-3 0 0,-2 0 0,-2-1 0,-3 0 0,-2-1 0,-2 0 0,-2-1 0,-3 0 0,-1-1 0,-2 0 0,-1-2 0,-3 1 0,-1-2 0,-1 0 0,-2 0 0,-2-2 0,0 0 0,-2-1 0,-1 0 0,0-1 0,-2-2 0,0 1 0,-1-2 0,-1 0 0,1-2 0,-2 0 0,1 0 0,0-2 0,-1 0 0,1-2 0,-1 0 0,2 0 0,-1-2 0,1 0 0,1-2 0,0 1 0,2-2 0,0-1 0,1 0 0,2-1 0,0 0 0,2-2 0,2 0 0,1 0 0,1-2 0,3 1 0,1-2 0,2 0 0,1-1 0,3 0 0,2-1 0,2 0 0,2-1 0,3 0 0,2-1 0,2 0 0,3 0 0,2-1 0,2 0 0,4 0 0,1 0 0,4-1 0,2 0 0,3 0 0,2 0 0,3-1 0,3 1 0,3 0 0,2-1 0,3 1 0,3-1 0,3 1 0,2 0 0,3 0 0,2 0 0,4 1 0,1 0 0,4 0 0,2 0 0,2 1 0,3 0 0,2 0 0,2 1 0,3 0 0,2 1 0,2 0 0,2 1 0,3 0 0,1 1 0,2 0 0,1 2 0,3-1 0,1 2 0,1 0 0,2 0 0,2 2 0,0 0 0,2 1 0,1 0 0,0 1 0,2 2 0,0-1 0,1 2 0,1 0 0,-1 2 0,2 0 0,-1 0 0,1 2 0,-1 0 0,0 2 0,1 0 0,-2 0 0,1 2 0,-1 0 0,-1 2 0,0-1 0,-2 2 0,0 1 0,-1 0 0,-2 1 0,0 0 0,-2 2 0,-2 0 0,-1 0 0,-1 2 0,-3-1 0,-1 2 0,-2 0 0,-1 1 0,-3 0 0,-2 1 0,-2 0 0,-2 1 0,-3 0 0,-2 1 0,-2 0 0,-3 0 0,-2 1 0,-2 0 0,-4 0 0,-1 0 0,-4 1 0,-2 0 0,-3 0 0,-2 0 0,-3 1 0,-3-1 0,-3 1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4T16:50:49.166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24575,'4'4'0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4T16:50:49.95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4T16:50:51.518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4 1 24575,'-4'0'0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4T15:21:14.323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4T15:21:32.034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1 24575,'0'0'-8191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4T15:21:35.218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4T15:21:43.715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1 24575,'0'0'-8191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4T15:22:05.478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2260 790 24512,'41'52'0,"-1"2"0,-1 0 0,-2 1 0,-2 1 0,-1 1 0,-2 0 0,-2 1 0,-1 0 0,-2 0 0,-3 1 0,-1 0 0,-2 0 0,-2 0 0,-2-1 0,-2 1 0,-2-1 0,-2 0 0,-3-1 0,-1 0 0,-3-1 0,-2-1 0,-1 0 0,-3-2 0,-3 0 0,-1-2 0,-2 0 0,-3-2 0,-1-2 0,-3 0 0,-1-2 0,-3-2 0,-2-1 0,-1-2 0,-3-2 0,-1-1 0,-3-3 0,-1-1 0,-2-2 0,-1-2 0,-2-2 0,-2-2 0,-1-2 0,-2-3 0,-1-2 0,-2-1 0,-1-3 0,-1-3 0,-1-1 0,-2-3 0,0-3 0,-1-1 0,-2-3 0,1-2 0,-2-3 0,0-1 0,-1-3 0,-1-3 0,1-1 0,-1-3 0,0-2 0,-1-2 0,1-3 0,0-1 0,0-3 0,0-1 0,0-3 0,0-2 0,2-1 0,-1-2 0,1-3 0,1 0 0,1-3 0,1-1 0,0-2 0,2-1 0,0-1 0,2-2 0,1-1 0,1-2 0,2 0 0,1-2 0,1 0 0,2-1 0,2-1 0,1-1 0,2 0 0,2-1 0,1 0 0,2 0 0,3-1 0,1 0 0,2 0 0,2 0 0,2 1 0,2-1 0,2 1 0,2 0 0,3 1 0,1 0 0,3 1 0,2 1 0,1 0 0,3 2 0,3 0 0,1 2 0,2 0 0,3 2 0,1 2 0,3 0 0,1 2 0,3 2 0,2 1 0,1 2 0,3 2 0,1 1 0,3 3 0,1 1 0,2 2 0,1 2 0,2 2 0,2 2 0,1 2 0,2 3 0,1 2 0,2 1 0,1 3 0,1 3 0,1 1 0,2 3 0,0 3 0,1 1 0,2 3 0,-1 2 0,2 3 0,0 1 0,1 3 0,1 3 0,-1 1 0,1 3 0,0 2 0,1 2 0,-1 3 0,0 1 0,0 3 0,0 1 0,0 3 0,0 2 0,-2 1 0,1 2 0,-1 3 0,-1 0 0,-1 3 0,-1 1 0,0 2 0,-2 1 0,0 1 0,-2 2 0,-1 1 0,-1 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4T15:22:50.056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0 0 24575,'0'0'-8191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4T15:21:13.373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5848 2924 24509,'-2'115'0,"-5"-1"0,-4 1 0,-5-2 0,-4 0 0,-5 0 0,-4-2 0,-4-1 0,-5-2 0,-4-1 0,-4-2 0,-4-2 0,-4-1 0,-4-3 0,-4-3 0,-3-1 0,-5-4 0,-3-2 0,-3-3 0,-3-3 0,-4-4 0,-3-3 0,-3-3 0,-2-3 0,-4-5 0,-1-3 0,-3-4 0,-3-4 0,-1-4 0,-2-4 0,-2-4 0,-1-4 0,-2-5 0,-1-4 0,-2-4 0,0-5 0,0-4 0,-2-5 0,1-4 0,-1-5 0,0-4 0,1-5 0,-1-4 0,2-5 0,0-4 0,0-5 0,2-4 0,1-4 0,2-5 0,1-4 0,2-4 0,2-4 0,1-4 0,3-4 0,3-4 0,1-3 0,4-5 0,2-3 0,3-3 0,3-3 0,4-4 0,3-3 0,3-3 0,3-2 0,5-4 0,3-1 0,4-3 0,4-3 0,4-1 0,4-2 0,4-2 0,4-1 0,5-2 0,4-1 0,4-2 0,5 0 0,4 0 0,5-2 0,4 1 0,5-1 0,4 0 0,5 1 0,4-1 0,5 2 0,4 0 0,5 0 0,4 2 0,4 1 0,5 2 0,4 1 0,4 2 0,4 2 0,4 1 0,4 3 0,4 3 0,3 1 0,5 4 0,3 2 0,3 3 0,3 3 0,4 4 0,3 3 0,3 3 0,2 3 0,4 5 0,1 3 0,3 4 0,3 4 0,1 4 0,2 4 0,2 4 0,1 4 0,2 5 0,1 4 0,2 4 0,0 5 0,0 4 0,2 5 0,-1 4 0,1 5 0,0 4 0,-1 5 0,1 4 0,-2 5 0,0 4 0,0 5 0,-2 4 0,-1 4 0,-2 5 0,-1 4 0,-2 4 0,-2 4 0,-1 4 0,-3 4 0,-3 4 0,-1 3 0,-4 5 0,-2 3 0,-3 3 0,-3 3 0,-4 4 0,-3 3 0,-3 3 0,-3 2 0,-5 4 0,-3 1 0,-4 3 0,-4 3 0,-4 1 0,-4 2 0,-4 2 0,-4 1 0,-5 2 0,-4 1 0,-4 2 0,-5 0 0,-4 0 0,-5 2 0,-4-1 0,-5 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4T15:21:14.323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5F9E50-7239-46D7-B430-DF8F95A8FC20}" type="datetimeFigureOut">
              <a:rPr lang="ru-RU" smtClean="0"/>
              <a:t>24.09.2025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472C41-84EE-43C1-8AF4-0E67EAC6937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472C41-84EE-43C1-8AF4-0E67EAC69376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17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24.09.2025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7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customXml" Target="../ink/ink9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customXml" Target="../ink/ink12.xml"/><Relationship Id="rId3" Type="http://schemas.openxmlformats.org/officeDocument/2006/relationships/image" Target="../media/image22.png"/><Relationship Id="rId7" Type="http://schemas.openxmlformats.org/officeDocument/2006/relationships/image" Target="../media/image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11.xml"/><Relationship Id="rId5" Type="http://schemas.openxmlformats.org/officeDocument/2006/relationships/image" Target="../media/image23.png"/><Relationship Id="rId4" Type="http://schemas.openxmlformats.org/officeDocument/2006/relationships/customXml" Target="../ink/ink10.xml"/><Relationship Id="rId9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customXml" Target="../ink/ink13.xml"/><Relationship Id="rId7" Type="http://schemas.openxmlformats.org/officeDocument/2006/relationships/customXml" Target="../ink/ink15.xml"/><Relationship Id="rId12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customXml" Target="../ink/ink17.xml"/><Relationship Id="rId5" Type="http://schemas.openxmlformats.org/officeDocument/2006/relationships/customXml" Target="../ink/ink14.xml"/><Relationship Id="rId10" Type="http://schemas.openxmlformats.org/officeDocument/2006/relationships/image" Target="../media/image9.png"/><Relationship Id="rId4" Type="http://schemas.openxmlformats.org/officeDocument/2006/relationships/image" Target="../media/image26.png"/><Relationship Id="rId9" Type="http://schemas.openxmlformats.org/officeDocument/2006/relationships/customXml" Target="../ink/ink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.xml"/><Relationship Id="rId5" Type="http://schemas.openxmlformats.org/officeDocument/2006/relationships/image" Target="../media/image8.png"/><Relationship Id="rId4" Type="http://schemas.openxmlformats.org/officeDocument/2006/relationships/customXml" Target="../ink/ink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customXml" Target="../ink/ink3.xml"/><Relationship Id="rId7" Type="http://schemas.openxmlformats.org/officeDocument/2006/relationships/customXml" Target="../ink/ink6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5.xml"/><Relationship Id="rId5" Type="http://schemas.openxmlformats.org/officeDocument/2006/relationships/customXml" Target="../ink/ink4.xml"/><Relationship Id="rId4" Type="http://schemas.openxmlformats.org/officeDocument/2006/relationships/image" Target="../media/image9.png"/><Relationship Id="rId9" Type="http://schemas.openxmlformats.org/officeDocument/2006/relationships/customXml" Target="../ink/ink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9512" y="1988840"/>
            <a:ext cx="8964488" cy="1470025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 Биологический эксперимент:  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задания линий 22, 23</a:t>
            </a:r>
            <a:br>
              <a:rPr lang="ru-RU" sz="3600" dirty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6D83F5-ACFE-B001-0095-587D416D7014}"/>
              </a:ext>
            </a:extLst>
          </p:cNvPr>
          <p:cNvSpPr txBox="1"/>
          <p:nvPr/>
        </p:nvSpPr>
        <p:spPr>
          <a:xfrm>
            <a:off x="4283968" y="357301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Федина Л.П., </a:t>
            </a:r>
          </a:p>
          <a:p>
            <a:r>
              <a:rPr lang="ru-RU" dirty="0"/>
              <a:t>учитель биологии МБОУ СОШ № 49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949DEE3-E0BB-6CFD-234F-FF485DB222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7" y="260648"/>
            <a:ext cx="9144000" cy="287973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E186F50-2A8A-6C03-5FBC-113581F48C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45" y="4221088"/>
            <a:ext cx="9144000" cy="45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215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40" y="904991"/>
            <a:ext cx="8663332" cy="3555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611560" y="2564904"/>
            <a:ext cx="0" cy="151216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555776" y="4725144"/>
            <a:ext cx="4320480" cy="0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Отрицательный контроль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1412776"/>
            <a:ext cx="8964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*</a:t>
            </a:r>
            <a:r>
              <a:rPr lang="ru-RU" sz="2000" dirty="0"/>
              <a:t> </a:t>
            </a:r>
            <a:r>
              <a:rPr lang="ru-RU" sz="2000" b="1" i="1" u="sng" dirty="0"/>
              <a:t>Отрицательный контроль </a:t>
            </a:r>
            <a:r>
              <a:rPr lang="ru-RU" sz="2000" i="1" dirty="0"/>
              <a:t>- это экспериментальный контроль (опыт) при котором изучаемый </a:t>
            </a:r>
            <a:r>
              <a:rPr lang="ru-RU" sz="2000" i="1" dirty="0">
                <a:solidFill>
                  <a:srgbClr val="C00000"/>
                </a:solidFill>
              </a:rPr>
              <a:t>объект не подвергается экспериментальному</a:t>
            </a:r>
            <a:r>
              <a:rPr lang="ru-RU" sz="2000" i="1" dirty="0"/>
              <a:t> воздействию при </a:t>
            </a:r>
            <a:r>
              <a:rPr lang="ru-RU" sz="2000" i="1" dirty="0">
                <a:solidFill>
                  <a:srgbClr val="0070C0"/>
                </a:solidFill>
              </a:rPr>
              <a:t>сохранению всех остальных условий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2852936"/>
            <a:ext cx="446449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q"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sz="1600" b="1" dirty="0">
                <a:solidFill>
                  <a:srgbClr val="C00000"/>
                </a:solidFill>
              </a:rPr>
              <a:t>воздействие независимой переменной нужно обнулить (не воздействовать);</a:t>
            </a:r>
          </a:p>
          <a:p>
            <a:pPr lvl="0"/>
            <a:endParaRPr lang="ru-RU" sz="1600" b="1" dirty="0">
              <a:solidFill>
                <a:srgbClr val="C00000"/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ru-RU" sz="1600" b="1" dirty="0">
                <a:solidFill>
                  <a:srgbClr val="C00000"/>
                </a:solidFill>
              </a:rPr>
              <a:t>если такой возможности нет, то нужно оставить независимую переменную в ее нормальном (природном) состоянии.</a:t>
            </a:r>
          </a:p>
          <a:p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4048" y="2708920"/>
            <a:ext cx="34563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q"/>
            </a:pPr>
            <a:r>
              <a:rPr lang="ru-RU" sz="1600" b="1" dirty="0">
                <a:solidFill>
                  <a:srgbClr val="0070C0"/>
                </a:solidFill>
              </a:rPr>
              <a:t>Все остальные параметры необходимо оставить без изменений </a:t>
            </a:r>
            <a:r>
              <a:rPr lang="ru-RU" sz="1600" b="1" dirty="0"/>
              <a:t>(клише)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5157192"/>
            <a:ext cx="9001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С какой целью необходимо ставить такой контроль?</a:t>
            </a:r>
          </a:p>
          <a:p>
            <a:r>
              <a:rPr lang="ru-RU" sz="1600" b="1" dirty="0">
                <a:solidFill>
                  <a:srgbClr val="0070C0"/>
                </a:solidFill>
              </a:rPr>
              <a:t>Такой контроль позволяет установить, насколько </a:t>
            </a:r>
            <a:r>
              <a:rPr lang="ru-RU" sz="1600" b="1" u="sng" dirty="0">
                <a:solidFill>
                  <a:srgbClr val="0070C0"/>
                </a:solidFill>
              </a:rPr>
              <a:t>[</a:t>
            </a:r>
            <a:r>
              <a:rPr lang="ru-RU" sz="1600" b="1" u="sng" dirty="0">
                <a:solidFill>
                  <a:schemeClr val="accent1"/>
                </a:solidFill>
              </a:rPr>
              <a:t>зависимая переменная</a:t>
            </a:r>
            <a:r>
              <a:rPr lang="ru-RU" sz="1600" b="1" u="sng" dirty="0">
                <a:solidFill>
                  <a:srgbClr val="0070C0"/>
                </a:solidFill>
              </a:rPr>
              <a:t>] </a:t>
            </a:r>
            <a:r>
              <a:rPr lang="ru-RU" sz="1600" b="1" dirty="0">
                <a:solidFill>
                  <a:srgbClr val="0070C0"/>
                </a:solidFill>
              </a:rPr>
              <a:t>зависит от </a:t>
            </a:r>
            <a:r>
              <a:rPr lang="ru-RU" sz="1600" b="1" u="sng" dirty="0">
                <a:solidFill>
                  <a:srgbClr val="0070C0"/>
                </a:solidFill>
              </a:rPr>
              <a:t>[</a:t>
            </a:r>
            <a:r>
              <a:rPr lang="ru-RU" sz="1600" b="1" u="sng" dirty="0">
                <a:solidFill>
                  <a:schemeClr val="accent1"/>
                </a:solidFill>
              </a:rPr>
              <a:t>независимая переменная</a:t>
            </a:r>
            <a:r>
              <a:rPr lang="ru-RU" sz="1600" b="1" u="sng" dirty="0">
                <a:solidFill>
                  <a:srgbClr val="0070C0"/>
                </a:solidFill>
              </a:rPr>
              <a:t>].</a:t>
            </a:r>
            <a:endParaRPr lang="ru-RU" sz="1600" u="sng" dirty="0">
              <a:solidFill>
                <a:srgbClr val="0070C0"/>
              </a:solidFill>
            </a:endParaRPr>
          </a:p>
          <a:p>
            <a:endParaRPr lang="ru-RU" b="1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8459E3-F50A-7A23-5D2E-8A5134B9FF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6EEB9C0-1942-566E-E7F9-8341DA07E2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004" y="1628800"/>
            <a:ext cx="9144000" cy="20157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7458931-D34F-230A-EE5D-E0C0B83BDA15}"/>
              </a:ext>
            </a:extLst>
          </p:cNvPr>
          <p:cNvSpPr txBox="1"/>
          <p:nvPr/>
        </p:nvSpPr>
        <p:spPr>
          <a:xfrm>
            <a:off x="395536" y="332656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Для установления влияния никотина на внутриутробное развитие плода экспериментатор поил беременных крыс водопроводной водой с добавлением никотина. Результаты эксперимента представлены  на диаграмме.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AD556B-D3F1-225B-72CC-AFD81C852138}"/>
              </a:ext>
            </a:extLst>
          </p:cNvPr>
          <p:cNvSpPr txBox="1"/>
          <p:nvPr/>
        </p:nvSpPr>
        <p:spPr>
          <a:xfrm>
            <a:off x="107504" y="3644511"/>
            <a:ext cx="87129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Отрицательный контроль: </a:t>
            </a:r>
          </a:p>
          <a:p>
            <a:pPr marL="342900" indent="-342900">
              <a:buAutoNum type="arabicPeriod"/>
            </a:pPr>
            <a:r>
              <a:rPr lang="ru-RU" dirty="0"/>
              <a:t>следует использовать ту же воду, что и в опытной группе, но не добавлять никотин ИЛИ поить крыс водопроводной водой без добавления никотина</a:t>
            </a:r>
          </a:p>
          <a:p>
            <a:pPr marL="342900" indent="-342900">
              <a:buAutoNum type="arabicPeriod"/>
            </a:pPr>
            <a:r>
              <a:rPr lang="ru-RU" dirty="0">
                <a:solidFill>
                  <a:srgbClr val="0070C0"/>
                </a:solidFill>
              </a:rPr>
              <a:t>остальные параметры (</a:t>
            </a:r>
            <a:r>
              <a:rPr lang="ru-RU" dirty="0"/>
              <a:t>температура воды, условия содержания, доступ к воде) </a:t>
            </a:r>
            <a:r>
              <a:rPr lang="ru-RU" dirty="0">
                <a:solidFill>
                  <a:srgbClr val="0070C0"/>
                </a:solidFill>
              </a:rPr>
              <a:t>оставить без изменения</a:t>
            </a:r>
          </a:p>
          <a:p>
            <a:pPr marL="342900" indent="-342900">
              <a:buFontTx/>
              <a:buAutoNum type="arabicPeriod"/>
            </a:pPr>
            <a:r>
              <a:rPr lang="ru-RU" dirty="0">
                <a:solidFill>
                  <a:srgbClr val="0070C0"/>
                </a:solidFill>
              </a:rPr>
              <a:t>Такой контроль позволяет установить, насколько </a:t>
            </a:r>
            <a:r>
              <a:rPr lang="ru-RU" u="sng" dirty="0">
                <a:solidFill>
                  <a:srgbClr val="C00000"/>
                </a:solidFill>
              </a:rPr>
              <a:t>внутриутробное развитие (диаметр плаценты, длина </a:t>
            </a:r>
            <a:r>
              <a:rPr lang="ru-RU" u="sng" dirty="0" err="1">
                <a:solidFill>
                  <a:srgbClr val="C00000"/>
                </a:solidFill>
              </a:rPr>
              <a:t>эимриона</a:t>
            </a:r>
            <a:r>
              <a:rPr lang="ru-RU" u="sng" dirty="0">
                <a:solidFill>
                  <a:srgbClr val="C00000"/>
                </a:solidFill>
              </a:rPr>
              <a:t>, вес эмбриона)</a:t>
            </a:r>
            <a:r>
              <a:rPr lang="ru-RU" u="sng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зависит от </a:t>
            </a:r>
            <a:r>
              <a:rPr lang="ru-RU" u="sng" dirty="0">
                <a:solidFill>
                  <a:srgbClr val="C00000"/>
                </a:solidFill>
              </a:rPr>
              <a:t>никотина</a:t>
            </a:r>
            <a:r>
              <a:rPr lang="ru-RU" u="sng" dirty="0">
                <a:solidFill>
                  <a:srgbClr val="0070C0"/>
                </a:solidFill>
              </a:rPr>
              <a:t>.</a:t>
            </a:r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86848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07CEFE-D482-D1A6-945C-D8124BB985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28B07FF-151C-F734-C7F1-F4F56A2AEF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5896"/>
            <a:ext cx="9144000" cy="346113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C96722F1-3D60-3075-E6C1-77AA1ACC8B15}"/>
                  </a:ext>
                </a:extLst>
              </p14:cNvPr>
              <p14:cNvContentPartPr/>
              <p14:nvPr/>
            </p14:nvContentPartPr>
            <p14:xfrm>
              <a:off x="4611001" y="976185"/>
              <a:ext cx="2105640" cy="2105640"/>
            </p14:xfrm>
          </p:contentPart>
        </mc:Choice>
        <mc:Fallback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id="{C96722F1-3D60-3075-E6C1-77AA1ACC8B1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04881" y="970065"/>
                <a:ext cx="2117880" cy="211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8" name="Рукописный ввод 7">
                <a:extLst>
                  <a:ext uri="{FF2B5EF4-FFF2-40B4-BE49-F238E27FC236}">
                    <a16:creationId xmlns:a16="http://schemas.microsoft.com/office/drawing/2014/main" id="{2D529724-D85F-A54A-2725-CC7298E585D9}"/>
                  </a:ext>
                </a:extLst>
              </p14:cNvPr>
              <p14:cNvContentPartPr/>
              <p14:nvPr/>
            </p14:nvContentPartPr>
            <p14:xfrm>
              <a:off x="7640761" y="2951145"/>
              <a:ext cx="360" cy="360"/>
            </p14:xfrm>
          </p:contentPart>
        </mc:Choice>
        <mc:Fallback>
          <p:pic>
            <p:nvPicPr>
              <p:cNvPr id="8" name="Рукописный ввод 7">
                <a:extLst>
                  <a:ext uri="{FF2B5EF4-FFF2-40B4-BE49-F238E27FC236}">
                    <a16:creationId xmlns:a16="http://schemas.microsoft.com/office/drawing/2014/main" id="{2D529724-D85F-A54A-2725-CC7298E585D9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634641" y="2945025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199043D-3A90-2677-F558-3EDBF96D5BB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11619" b="47428"/>
          <a:stretch>
            <a:fillRect/>
          </a:stretch>
        </p:blipFill>
        <p:spPr>
          <a:xfrm>
            <a:off x="161925" y="4149289"/>
            <a:ext cx="8931136" cy="647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1913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AF79DD48-E3D1-CDDB-DD47-75C7DCFC3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Критерии достоверности результатов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A974592-3D87-1A6F-CD20-2F24B79A07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234" y="987552"/>
            <a:ext cx="8242506" cy="29385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E9515AB-E2F2-EC62-A6A8-C21215685A07}"/>
              </a:ext>
            </a:extLst>
          </p:cNvPr>
          <p:cNvSpPr txBox="1"/>
          <p:nvPr/>
        </p:nvSpPr>
        <p:spPr>
          <a:xfrm>
            <a:off x="611560" y="4293096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Почему результаты эксперимента могут быть недостоверными если половина крыс родила 6-8 крысят, а другая половина -12-14!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A23F70-712F-C41C-2539-1315D61C186C}"/>
              </a:ext>
            </a:extLst>
          </p:cNvPr>
          <p:cNvSpPr txBox="1"/>
          <p:nvPr/>
        </p:nvSpPr>
        <p:spPr>
          <a:xfrm>
            <a:off x="107504" y="5085184"/>
            <a:ext cx="9036496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50" b="1" dirty="0">
                <a:solidFill>
                  <a:srgbClr val="C00000"/>
                </a:solidFill>
              </a:rPr>
              <a:t>Поменялись условия -поменяется результат (зависимая переменная)!!!!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E59A5B-8587-A0CA-F233-A8FCC959F545}"/>
              </a:ext>
            </a:extLst>
          </p:cNvPr>
          <p:cNvSpPr txBox="1"/>
          <p:nvPr/>
        </p:nvSpPr>
        <p:spPr>
          <a:xfrm>
            <a:off x="320480" y="5836227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Чем больше крысят тем  меньше диаметр плаценты, длина  и вес эмбриона</a:t>
            </a:r>
          </a:p>
        </p:txBody>
      </p:sp>
    </p:spTree>
    <p:extLst>
      <p:ext uri="{BB962C8B-B14F-4D97-AF65-F5344CB8AC3E}">
        <p14:creationId xmlns:p14="http://schemas.microsoft.com/office/powerpoint/2010/main" val="34805101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1AA62B1-1384-FF9E-81F0-CDB52B28E6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476672"/>
            <a:ext cx="9144000" cy="33284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8C2242-7AA2-3E93-1323-971492CA99E2}"/>
              </a:ext>
            </a:extLst>
          </p:cNvPr>
          <p:cNvSpPr txBox="1"/>
          <p:nvPr/>
        </p:nvSpPr>
        <p:spPr>
          <a:xfrm>
            <a:off x="251520" y="3861048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Почему результаты эксперимента могут быть недостоверными,  если до перехода на диету в день взятия образцов для анализа каждый из добровольцев принимал пишу, различающуюся по составу и в разных количествах? </a:t>
            </a:r>
          </a:p>
        </p:txBody>
      </p:sp>
    </p:spTree>
    <p:extLst>
      <p:ext uri="{BB962C8B-B14F-4D97-AF65-F5344CB8AC3E}">
        <p14:creationId xmlns:p14="http://schemas.microsoft.com/office/powerpoint/2010/main" val="23584664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8FE00B-2D60-6975-DB0B-1FA9438C342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836613"/>
            <a:ext cx="8534400" cy="75882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НОВОЕ!!!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Обнаружение ошибки в постановке отрицательного контроля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696349-BE01-CAD5-4616-21BBA947836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7900"/>
          <a:stretch>
            <a:fillRect/>
          </a:stretch>
        </p:blipFill>
        <p:spPr>
          <a:xfrm>
            <a:off x="450340" y="1556792"/>
            <a:ext cx="8243320" cy="29330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273AE67-6B4C-4BA9-2E4C-429642F2A2C5}"/>
              </a:ext>
            </a:extLst>
          </p:cNvPr>
          <p:cNvSpPr txBox="1"/>
          <p:nvPr/>
        </p:nvSpPr>
        <p:spPr>
          <a:xfrm>
            <a:off x="683568" y="4489824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В качестве отрицательного контроля экспериментатор поил крыс отфильтрованной водой. Можно ли считать такой контроль адекватным?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48037E-BF12-359D-4524-509B90B583EF}"/>
              </a:ext>
            </a:extLst>
          </p:cNvPr>
          <p:cNvSpPr txBox="1"/>
          <p:nvPr/>
        </p:nvSpPr>
        <p:spPr>
          <a:xfrm>
            <a:off x="347511" y="5336604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/>
              <a:t>Нет, так как состав отфильтрованной воды отличается от водопроводной.</a:t>
            </a:r>
          </a:p>
          <a:p>
            <a:r>
              <a:rPr lang="ru-RU" dirty="0"/>
              <a:t>2. </a:t>
            </a:r>
            <a:r>
              <a:rPr lang="ru-RU" dirty="0">
                <a:solidFill>
                  <a:srgbClr val="002060"/>
                </a:solidFill>
              </a:rPr>
              <a:t>Зависимость между  </a:t>
            </a:r>
            <a:r>
              <a:rPr lang="ru-RU" dirty="0">
                <a:solidFill>
                  <a:srgbClr val="C00000"/>
                </a:solidFill>
              </a:rPr>
              <a:t>внутриутробным развитием </a:t>
            </a:r>
            <a:r>
              <a:rPr lang="ru-RU" dirty="0"/>
              <a:t>и </a:t>
            </a:r>
            <a:r>
              <a:rPr lang="ru-RU" dirty="0">
                <a:solidFill>
                  <a:srgbClr val="C00000"/>
                </a:solidFill>
              </a:rPr>
              <a:t>потреблением никотина </a:t>
            </a:r>
            <a:r>
              <a:rPr lang="ru-RU" dirty="0">
                <a:solidFill>
                  <a:srgbClr val="002060"/>
                </a:solidFill>
              </a:rPr>
              <a:t>не удастся установить в явном виде</a:t>
            </a:r>
          </a:p>
        </p:txBody>
      </p:sp>
    </p:spTree>
    <p:extLst>
      <p:ext uri="{BB962C8B-B14F-4D97-AF65-F5344CB8AC3E}">
        <p14:creationId xmlns:p14="http://schemas.microsoft.com/office/powerpoint/2010/main" val="41920727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Нулевая гипотеза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1628800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  <a:r>
              <a:rPr lang="ru-RU" b="1" i="1" u="sng" dirty="0"/>
              <a:t>Нулевая гипотеза</a:t>
            </a:r>
            <a:r>
              <a:rPr lang="ru-RU" i="1" dirty="0"/>
              <a:t> – принимаемое по умолчанию предположение о том, что не существует связи между двумя наблюдаемыми событиями.</a:t>
            </a:r>
          </a:p>
          <a:p>
            <a:r>
              <a:rPr lang="ru-RU" i="1" dirty="0"/>
              <a:t> </a:t>
            </a:r>
          </a:p>
          <a:p>
            <a:endParaRPr lang="ru-RU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3284984"/>
            <a:ext cx="820891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Схема: </a:t>
            </a:r>
          </a:p>
          <a:p>
            <a:pPr marL="457200" indent="-457200">
              <a:buAutoNum type="arabicPeriod"/>
            </a:pPr>
            <a:r>
              <a:rPr lang="ru-RU" sz="2000" b="1" dirty="0"/>
              <a:t>(зависимая переменная) НЕ ЗАВИСИТ от (независимой переменной) </a:t>
            </a:r>
            <a:endParaRPr lang="ru-RU" sz="2000" b="1" dirty="0">
              <a:solidFill>
                <a:srgbClr val="C00000"/>
              </a:solidFill>
            </a:endParaRPr>
          </a:p>
          <a:p>
            <a:pPr marL="514350" indent="-514350">
              <a:buAutoNum type="arabicPeriod"/>
            </a:pP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srgbClr val="0070C0"/>
                </a:solidFill>
              </a:rPr>
              <a:t>связь между </a:t>
            </a:r>
            <a:r>
              <a:rPr lang="ru-RU" sz="2000" b="1" dirty="0">
                <a:solidFill>
                  <a:srgbClr val="C00000"/>
                </a:solidFill>
              </a:rPr>
              <a:t>(зависимой) </a:t>
            </a:r>
            <a:r>
              <a:rPr lang="ru-RU" sz="2000" b="1" dirty="0">
                <a:solidFill>
                  <a:srgbClr val="0070C0"/>
                </a:solidFill>
              </a:rPr>
              <a:t>и</a:t>
            </a:r>
            <a:r>
              <a:rPr lang="ru-RU" sz="2000" b="1" dirty="0">
                <a:solidFill>
                  <a:srgbClr val="C00000"/>
                </a:solidFill>
              </a:rPr>
              <a:t> (независимой) </a:t>
            </a:r>
            <a:r>
              <a:rPr lang="ru-RU" sz="2000" b="1" dirty="0">
                <a:solidFill>
                  <a:srgbClr val="0070C0"/>
                </a:solidFill>
              </a:rPr>
              <a:t>переменной не удастся установить в явном виде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DD86E5-8835-0861-5BCA-B2B40873EF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8731864-2FFE-7FCF-5E36-86467E5AAE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747" y="490473"/>
            <a:ext cx="8242506" cy="2938527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B386918-97D9-4ED6-BB60-E6B965B53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54" y="4221088"/>
            <a:ext cx="9144000" cy="115212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47BCC16-2B35-F1B7-830A-E55C5781B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5597109"/>
            <a:ext cx="9124950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194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77048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/>
              <a:t>Проверяют умения: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/>
              <a:t>исследовать и анализировать биологические объекты и системы, объяснять закономерности биологических процессов и явлений;</a:t>
            </a:r>
          </a:p>
          <a:p>
            <a:endParaRPr lang="ru-RU" sz="2000" dirty="0"/>
          </a:p>
          <a:p>
            <a:pPr>
              <a:buFont typeface="Wingdings" pitchFamily="2" charset="2"/>
              <a:buChar char="Ø"/>
            </a:pPr>
            <a:r>
              <a:rPr lang="ru-RU" sz="2000" dirty="0"/>
              <a:t> прогнозировать последствия значимых биологических исследований; </a:t>
            </a:r>
          </a:p>
          <a:p>
            <a:endParaRPr lang="ru-RU" sz="2000" dirty="0"/>
          </a:p>
          <a:p>
            <a:pPr>
              <a:buFont typeface="Wingdings" pitchFamily="2" charset="2"/>
              <a:buChar char="Ø"/>
            </a:pPr>
            <a:r>
              <a:rPr lang="ru-RU" sz="2000" dirty="0"/>
              <a:t>выдвигать гипотезы на основе знаний об основополагающих биологических закономерностях и законах, о происхождении и сущности жизни, глобальных изменениях в биосфере; </a:t>
            </a:r>
          </a:p>
          <a:p>
            <a:endParaRPr lang="ru-RU" sz="2000" dirty="0"/>
          </a:p>
          <a:p>
            <a:pPr>
              <a:buFont typeface="Wingdings" pitchFamily="2" charset="2"/>
              <a:buChar char="Ø"/>
            </a:pPr>
            <a:r>
              <a:rPr lang="ru-RU" sz="2000" dirty="0"/>
              <a:t>проверять выдвинутые гипотезы экспериментальными средствами, формулируя цель исследования; </a:t>
            </a:r>
          </a:p>
          <a:p>
            <a:endParaRPr lang="ru-RU" sz="2000" dirty="0"/>
          </a:p>
          <a:p>
            <a:pPr>
              <a:buFont typeface="Wingdings" pitchFamily="2" charset="2"/>
              <a:buChar char="Ø"/>
            </a:pPr>
            <a:r>
              <a:rPr lang="ru-RU" sz="2000" dirty="0"/>
              <a:t> объяснять результаты биологических экспериментов, решать элементарные биологические задачи.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71BD9C-7DC2-2FA9-34A6-6AA0DABE5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НОВОЕ!!! Две нулевых гипотезы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E08C110-2B1F-9AB5-5EBB-61FEB02FDD5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3701"/>
          <a:stretch>
            <a:fillRect/>
          </a:stretch>
        </p:blipFill>
        <p:spPr>
          <a:xfrm>
            <a:off x="207676" y="1052736"/>
            <a:ext cx="8728648" cy="368563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531F823-BCA4-77DD-0245-08F8F79F2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676" y="5130676"/>
            <a:ext cx="8828820" cy="59090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B1CC67-9C9F-6F11-70BC-22ECDD8A1069}"/>
              </a:ext>
            </a:extLst>
          </p:cNvPr>
          <p:cNvSpPr txBox="1"/>
          <p:nvPr/>
        </p:nvSpPr>
        <p:spPr>
          <a:xfrm>
            <a:off x="5868144" y="2420888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Найдите две независимые переменные 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8" name="Рукописный ввод 7">
                <a:extLst>
                  <a:ext uri="{FF2B5EF4-FFF2-40B4-BE49-F238E27FC236}">
                    <a16:creationId xmlns:a16="http://schemas.microsoft.com/office/drawing/2014/main" id="{9C885732-237B-A81C-CF36-BFD09DFA3561}"/>
                  </a:ext>
                </a:extLst>
              </p14:cNvPr>
              <p14:cNvContentPartPr/>
              <p14:nvPr/>
            </p14:nvContentPartPr>
            <p14:xfrm>
              <a:off x="2004601" y="4244265"/>
              <a:ext cx="1060920" cy="734760"/>
            </p14:xfrm>
          </p:contentPart>
        </mc:Choice>
        <mc:Fallback>
          <p:pic>
            <p:nvPicPr>
              <p:cNvPr id="8" name="Рукописный ввод 7">
                <a:extLst>
                  <a:ext uri="{FF2B5EF4-FFF2-40B4-BE49-F238E27FC236}">
                    <a16:creationId xmlns:a16="http://schemas.microsoft.com/office/drawing/2014/main" id="{9C885732-237B-A81C-CF36-BFD09DFA356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98481" y="4238145"/>
                <a:ext cx="1073160" cy="74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9" name="Рукописный ввод 8">
                <a:extLst>
                  <a:ext uri="{FF2B5EF4-FFF2-40B4-BE49-F238E27FC236}">
                    <a16:creationId xmlns:a16="http://schemas.microsoft.com/office/drawing/2014/main" id="{6F0005D2-EC2B-A571-7027-C5AFBA4440FA}"/>
                  </a:ext>
                </a:extLst>
              </p14:cNvPr>
              <p14:cNvContentPartPr/>
              <p14:nvPr/>
            </p14:nvContentPartPr>
            <p14:xfrm>
              <a:off x="4671481" y="4571865"/>
              <a:ext cx="360" cy="360"/>
            </p14:xfrm>
          </p:contentPart>
        </mc:Choice>
        <mc:Fallback>
          <p:pic>
            <p:nvPicPr>
              <p:cNvPr id="9" name="Рукописный ввод 8">
                <a:extLst>
                  <a:ext uri="{FF2B5EF4-FFF2-40B4-BE49-F238E27FC236}">
                    <a16:creationId xmlns:a16="http://schemas.microsoft.com/office/drawing/2014/main" id="{6F0005D2-EC2B-A571-7027-C5AFBA4440F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665361" y="4565745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0" name="Рукописный ввод 9">
                <a:extLst>
                  <a:ext uri="{FF2B5EF4-FFF2-40B4-BE49-F238E27FC236}">
                    <a16:creationId xmlns:a16="http://schemas.microsoft.com/office/drawing/2014/main" id="{DF14F264-C553-4E30-30E4-B068CC7B2385}"/>
                  </a:ext>
                </a:extLst>
              </p14:cNvPr>
              <p14:cNvContentPartPr/>
              <p14:nvPr/>
            </p14:nvContentPartPr>
            <p14:xfrm>
              <a:off x="1457401" y="6038145"/>
              <a:ext cx="360" cy="360"/>
            </p14:xfrm>
          </p:contentPart>
        </mc:Choice>
        <mc:Fallback>
          <p:pic>
            <p:nvPicPr>
              <p:cNvPr id="10" name="Рукописный ввод 9">
                <a:extLst>
                  <a:ext uri="{FF2B5EF4-FFF2-40B4-BE49-F238E27FC236}">
                    <a16:creationId xmlns:a16="http://schemas.microsoft.com/office/drawing/2014/main" id="{DF14F264-C553-4E30-30E4-B068CC7B2385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51281" y="6032025"/>
                <a:ext cx="12600" cy="12600"/>
              </a:xfrm>
              <a:prstGeom prst="rect">
                <a:avLst/>
              </a:prstGeom>
            </p:spPr>
          </p:pic>
        </mc:Fallback>
      </mc:AlternateContent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BE61058-5518-6975-EF78-449C49D5C29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7106" y="5921658"/>
            <a:ext cx="9048750" cy="315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8959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743998E-5D4B-8E8C-2696-7BC1DF5F95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8680"/>
            <a:ext cx="9144000" cy="3424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0D970261-D813-4A24-EF2F-AEFBD2B0111D}"/>
                  </a:ext>
                </a:extLst>
              </p14:cNvPr>
              <p14:cNvContentPartPr/>
              <p14:nvPr/>
            </p14:nvContentPartPr>
            <p14:xfrm>
              <a:off x="4526761" y="1691505"/>
              <a:ext cx="1158120" cy="1158480"/>
            </p14:xfrm>
          </p:contentPart>
        </mc:Choice>
        <mc:Fallback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0D970261-D813-4A24-EF2F-AEFBD2B0111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20641" y="1685385"/>
                <a:ext cx="1170360" cy="117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8" name="Рукописный ввод 7">
                <a:extLst>
                  <a:ext uri="{FF2B5EF4-FFF2-40B4-BE49-F238E27FC236}">
                    <a16:creationId xmlns:a16="http://schemas.microsoft.com/office/drawing/2014/main" id="{FA501FB9-C9F3-0C3A-2C68-7B3F18946993}"/>
                  </a:ext>
                </a:extLst>
              </p14:cNvPr>
              <p14:cNvContentPartPr/>
              <p14:nvPr/>
            </p14:nvContentPartPr>
            <p14:xfrm>
              <a:off x="2065441" y="3247065"/>
              <a:ext cx="1275120" cy="374400"/>
            </p14:xfrm>
          </p:contentPart>
        </mc:Choice>
        <mc:Fallback>
          <p:pic>
            <p:nvPicPr>
              <p:cNvPr id="8" name="Рукописный ввод 7">
                <a:extLst>
                  <a:ext uri="{FF2B5EF4-FFF2-40B4-BE49-F238E27FC236}">
                    <a16:creationId xmlns:a16="http://schemas.microsoft.com/office/drawing/2014/main" id="{FA501FB9-C9F3-0C3A-2C68-7B3F1894699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59321" y="3240945"/>
                <a:ext cx="1287360" cy="38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9" name="Рукописный ввод 8">
                <a:extLst>
                  <a:ext uri="{FF2B5EF4-FFF2-40B4-BE49-F238E27FC236}">
                    <a16:creationId xmlns:a16="http://schemas.microsoft.com/office/drawing/2014/main" id="{0E5C2ADA-6A91-E98E-BF38-AA72036FEB1F}"/>
                  </a:ext>
                </a:extLst>
              </p14:cNvPr>
              <p14:cNvContentPartPr/>
              <p14:nvPr/>
            </p14:nvContentPartPr>
            <p14:xfrm>
              <a:off x="4589761" y="4743945"/>
              <a:ext cx="1800" cy="1800"/>
            </p14:xfrm>
          </p:contentPart>
        </mc:Choice>
        <mc:Fallback>
          <p:pic>
            <p:nvPicPr>
              <p:cNvPr id="9" name="Рукописный ввод 8">
                <a:extLst>
                  <a:ext uri="{FF2B5EF4-FFF2-40B4-BE49-F238E27FC236}">
                    <a16:creationId xmlns:a16="http://schemas.microsoft.com/office/drawing/2014/main" id="{0E5C2ADA-6A91-E98E-BF38-AA72036FEB1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583641" y="4737825"/>
                <a:ext cx="14040" cy="1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0" name="Рукописный ввод 9">
                <a:extLst>
                  <a:ext uri="{FF2B5EF4-FFF2-40B4-BE49-F238E27FC236}">
                    <a16:creationId xmlns:a16="http://schemas.microsoft.com/office/drawing/2014/main" id="{14AC9E47-9BB4-5F38-A603-91532AB2FFF0}"/>
                  </a:ext>
                </a:extLst>
              </p14:cNvPr>
              <p14:cNvContentPartPr/>
              <p14:nvPr/>
            </p14:nvContentPartPr>
            <p14:xfrm>
              <a:off x="4454041" y="4508505"/>
              <a:ext cx="360" cy="360"/>
            </p14:xfrm>
          </p:contentPart>
        </mc:Choice>
        <mc:Fallback>
          <p:pic>
            <p:nvPicPr>
              <p:cNvPr id="10" name="Рукописный ввод 9">
                <a:extLst>
                  <a:ext uri="{FF2B5EF4-FFF2-40B4-BE49-F238E27FC236}">
                    <a16:creationId xmlns:a16="http://schemas.microsoft.com/office/drawing/2014/main" id="{14AC9E47-9BB4-5F38-A603-91532AB2FFF0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447921" y="4502385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1" name="Рукописный ввод 10">
                <a:extLst>
                  <a:ext uri="{FF2B5EF4-FFF2-40B4-BE49-F238E27FC236}">
                    <a16:creationId xmlns:a16="http://schemas.microsoft.com/office/drawing/2014/main" id="{E9D202C3-DD58-A980-70BC-9919931CF510}"/>
                  </a:ext>
                </a:extLst>
              </p14:cNvPr>
              <p14:cNvContentPartPr/>
              <p14:nvPr/>
            </p14:nvContentPartPr>
            <p14:xfrm>
              <a:off x="10572601" y="3213585"/>
              <a:ext cx="1800" cy="360"/>
            </p14:xfrm>
          </p:contentPart>
        </mc:Choice>
        <mc:Fallback>
          <p:pic>
            <p:nvPicPr>
              <p:cNvPr id="11" name="Рукописный ввод 10">
                <a:extLst>
                  <a:ext uri="{FF2B5EF4-FFF2-40B4-BE49-F238E27FC236}">
                    <a16:creationId xmlns:a16="http://schemas.microsoft.com/office/drawing/2014/main" id="{E9D202C3-DD58-A980-70BC-9919931CF510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0566481" y="3207465"/>
                <a:ext cx="14040" cy="1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714908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404664"/>
            <a:ext cx="7848872" cy="423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итоге: </a:t>
            </a:r>
          </a:p>
          <a:p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u="sng" dirty="0"/>
              <a:t>Независимая</a:t>
            </a:r>
            <a:r>
              <a:rPr lang="ru-RU" dirty="0"/>
              <a:t> переменная – то, что задает экспериментатор</a:t>
            </a:r>
          </a:p>
          <a:p>
            <a:pPr>
              <a:buFont typeface="Wingdings" pitchFamily="2" charset="2"/>
              <a:buChar char="Ø"/>
            </a:pPr>
            <a:r>
              <a:rPr lang="ru-RU" u="sng" dirty="0"/>
              <a:t>Зависимая</a:t>
            </a:r>
            <a:r>
              <a:rPr lang="ru-RU" dirty="0"/>
              <a:t> переменная – то, что меняется из-за влияния (действия)</a:t>
            </a:r>
          </a:p>
          <a:p>
            <a:r>
              <a:rPr lang="ru-RU" dirty="0"/>
              <a:t>независимой переменной.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Нулевая гипотеза – </a:t>
            </a:r>
            <a:r>
              <a:rPr lang="ru-RU" u="sng" dirty="0"/>
              <a:t>независимая</a:t>
            </a:r>
            <a:r>
              <a:rPr lang="ru-RU" dirty="0"/>
              <a:t> и </a:t>
            </a:r>
            <a:r>
              <a:rPr lang="ru-RU" u="sng" dirty="0"/>
              <a:t>зависимая</a:t>
            </a:r>
            <a:r>
              <a:rPr lang="ru-RU" dirty="0"/>
              <a:t> переменные НЕ связаны.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 Рабочая гипотеза - </a:t>
            </a:r>
            <a:r>
              <a:rPr lang="ru-RU" u="sng" dirty="0"/>
              <a:t>независимая</a:t>
            </a:r>
            <a:r>
              <a:rPr lang="ru-RU" dirty="0"/>
              <a:t> и </a:t>
            </a:r>
            <a:r>
              <a:rPr lang="ru-RU" u="sng" dirty="0"/>
              <a:t>зависимая</a:t>
            </a:r>
            <a:r>
              <a:rPr lang="ru-RU" dirty="0"/>
              <a:t> переменные связаны.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Отрицательный контроль – эксперимент, где </a:t>
            </a:r>
            <a:r>
              <a:rPr lang="ru-RU" u="sng" dirty="0"/>
              <a:t>независимая </a:t>
            </a:r>
            <a:r>
              <a:rPr lang="ru-RU" dirty="0"/>
              <a:t>переменная остается постоянна.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 Зачем нужен отрицательный контроль?</a:t>
            </a:r>
          </a:p>
          <a:p>
            <a:r>
              <a:rPr lang="ru-RU" dirty="0"/>
              <a:t>Он необходим для проверки: действительно ли </a:t>
            </a:r>
            <a:r>
              <a:rPr lang="ru-RU" u="sng" dirty="0"/>
              <a:t>независимая</a:t>
            </a:r>
          </a:p>
          <a:p>
            <a:r>
              <a:rPr lang="ru-RU" dirty="0"/>
              <a:t>переменная влияет на </a:t>
            </a:r>
            <a:r>
              <a:rPr lang="ru-RU" u="sng" dirty="0"/>
              <a:t>зависимую.</a:t>
            </a:r>
          </a:p>
          <a:p>
            <a:r>
              <a:rPr lang="ru-RU" u="sng" dirty="0"/>
              <a:t>Достоверность эксперимента: </a:t>
            </a:r>
            <a:r>
              <a:rPr lang="ru-RU" dirty="0"/>
              <a:t>поменялись условия -поменяется результат (зависимая переменная)</a:t>
            </a:r>
            <a:endParaRPr lang="ru-RU" u="sng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736A5F-B963-C7C6-9D45-CB738BF37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40466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/>
              <a:t>Задание 23 линии продолжение эксперимента описанного в 22 задании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1F37357-9A6A-34E5-032E-C10D1593513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6730"/>
          <a:stretch>
            <a:fillRect/>
          </a:stretch>
        </p:blipFill>
        <p:spPr>
          <a:xfrm>
            <a:off x="103113" y="1700808"/>
            <a:ext cx="8937774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859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28DB54-4427-7A0D-7DF2-9CBB1F5C6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900017-482E-F7E8-C9D4-FC548BE671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6" y="404664"/>
            <a:ext cx="9144000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2773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7214DC-FACE-7BC3-25B7-748A46C68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9B8FECD-10B3-AF9B-1FD0-346F7B8482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48" y="332656"/>
            <a:ext cx="9144000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165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Особенности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3429000"/>
            <a:ext cx="7272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srgbClr val="181818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628800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  </a:t>
            </a:r>
            <a:endParaRPr lang="ru-RU" dirty="0"/>
          </a:p>
          <a:p>
            <a:pPr marL="342900" indent="-342900">
              <a:buAutoNum type="arabicPeriod" startAt="3"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700808"/>
            <a:ext cx="89644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b="1" dirty="0"/>
              <a:t>Мини-модуль заданий 22 и 23,</a:t>
            </a:r>
            <a:r>
              <a:rPr lang="ru-RU" dirty="0"/>
              <a:t> где приводится описание реального биологического эксперимента.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В </a:t>
            </a:r>
            <a:r>
              <a:rPr lang="ru-RU" b="1" dirty="0"/>
              <a:t>задании 22</a:t>
            </a:r>
            <a:r>
              <a:rPr lang="ru-RU" dirty="0"/>
              <a:t> повышенного уровня сложности проверяются знания по методологии эксперимента.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В </a:t>
            </a:r>
            <a:r>
              <a:rPr lang="ru-RU" b="1" dirty="0"/>
              <a:t>задании 23</a:t>
            </a:r>
            <a:r>
              <a:rPr lang="ru-RU" dirty="0"/>
              <a:t> высокого уровня сложности проверяются биологические знания, связанные с процессами и явлениями, наблюдаемыми в описанном эксперименте. 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Задания линий 22 и 23, не укладываются в одну стандартную тему. Эти задания, требуют знаний из различных областей биологии.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Понятия:  </a:t>
            </a:r>
            <a:r>
              <a:rPr lang="ru-RU" b="1" dirty="0"/>
              <a:t>зависимая переменная, независимая переменная, отрицательный контроль, нулевая гипотеза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BF0F63-33D3-39A2-D83C-B23D86F71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752" y="228600"/>
            <a:ext cx="8590728" cy="75895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Изменения в содержании 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 заданий 22 и 23 линий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74A736-4662-1F79-B082-D4E6D62677D2}"/>
              </a:ext>
            </a:extLst>
          </p:cNvPr>
          <p:cNvSpPr txBox="1"/>
          <p:nvPr/>
        </p:nvSpPr>
        <p:spPr>
          <a:xfrm>
            <a:off x="755576" y="1484784"/>
            <a:ext cx="777686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dirty="0"/>
              <a:t>В КИМах 2025 г. значительно увеличилось разнообразие исходных описательных экспериментов.</a:t>
            </a:r>
          </a:p>
          <a:p>
            <a:endParaRPr lang="ru-RU" dirty="0"/>
          </a:p>
          <a:p>
            <a:r>
              <a:rPr lang="ru-RU" dirty="0"/>
              <a:t>2. В 2025 г. к независимой и зависимой переменным, отрицательному</a:t>
            </a:r>
          </a:p>
          <a:p>
            <a:r>
              <a:rPr lang="ru-RU" dirty="0"/>
              <a:t>контролю, нулевой гипотезе и оценке критериев достоверности результатов эксперимента (линия 22) добавились сюжеты по обнаружению ошибки в постановке отрицательного контроля (впервые точечно с 2024 г.)</a:t>
            </a:r>
          </a:p>
          <a:p>
            <a:endParaRPr lang="ru-RU" dirty="0"/>
          </a:p>
          <a:p>
            <a:r>
              <a:rPr lang="ru-RU" dirty="0"/>
              <a:t>3.  Одновременное формулирование двух нулевых гипотез (2025 г.). </a:t>
            </a:r>
          </a:p>
          <a:p>
            <a:endParaRPr lang="ru-RU" dirty="0"/>
          </a:p>
          <a:p>
            <a:r>
              <a:rPr lang="ru-RU" dirty="0"/>
              <a:t>4. Большая содержательная интеграция заданий непосредственно в самом блоке-модуле (задания 22 и 23): вопросы в заданиях линии 23 обязательно стали продолжением эксперимента, его научным органичным следствием.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80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Зависимая и независимая переменная</a:t>
            </a:r>
          </a:p>
        </p:txBody>
      </p:sp>
      <p:sp>
        <p:nvSpPr>
          <p:cNvPr id="91155" name="Rectangle 19"/>
          <p:cNvSpPr>
            <a:spLocks noChangeArrowheads="1"/>
          </p:cNvSpPr>
          <p:nvPr/>
        </p:nvSpPr>
        <p:spPr bwMode="auto">
          <a:xfrm>
            <a:off x="4576445" y="7262175"/>
            <a:ext cx="6184568" cy="45719"/>
          </a:xfrm>
          <a:prstGeom prst="rect">
            <a:avLst/>
          </a:prstGeom>
          <a:solidFill>
            <a:srgbClr val="CDD3E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1157" name="Rectangle 21"/>
          <p:cNvSpPr>
            <a:spLocks noChangeArrowheads="1"/>
          </p:cNvSpPr>
          <p:nvPr/>
        </p:nvSpPr>
        <p:spPr bwMode="auto">
          <a:xfrm>
            <a:off x="4576445" y="9845249"/>
            <a:ext cx="6184568" cy="45719"/>
          </a:xfrm>
          <a:prstGeom prst="rect">
            <a:avLst/>
          </a:prstGeom>
          <a:solidFill>
            <a:srgbClr val="CDD3E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1158" name="AutoShape 22"/>
          <p:cNvSpPr>
            <a:spLocks/>
          </p:cNvSpPr>
          <p:nvPr/>
        </p:nvSpPr>
        <p:spPr bwMode="auto">
          <a:xfrm>
            <a:off x="4573271" y="7245424"/>
            <a:ext cx="6189788" cy="2651259"/>
          </a:xfrm>
          <a:custGeom>
            <a:avLst/>
            <a:gdLst/>
            <a:ahLst/>
            <a:cxnLst>
              <a:cxn ang="0">
                <a:pos x="10" y="3977"/>
              </a:cxn>
              <a:cxn ang="0">
                <a:pos x="0" y="3977"/>
              </a:cxn>
              <a:cxn ang="0">
                <a:pos x="0" y="3987"/>
              </a:cxn>
              <a:cxn ang="0">
                <a:pos x="10" y="3987"/>
              </a:cxn>
              <a:cxn ang="0">
                <a:pos x="10" y="3977"/>
              </a:cxn>
              <a:cxn ang="0">
                <a:pos x="10" y="0"/>
              </a:cxn>
              <a:cxn ang="0">
                <a:pos x="0" y="0"/>
              </a:cxn>
              <a:cxn ang="0">
                <a:pos x="0" y="3977"/>
              </a:cxn>
              <a:cxn ang="0">
                <a:pos x="10" y="3977"/>
              </a:cxn>
              <a:cxn ang="0">
                <a:pos x="10" y="0"/>
              </a:cxn>
              <a:cxn ang="0">
                <a:pos x="10673" y="3977"/>
              </a:cxn>
              <a:cxn ang="0">
                <a:pos x="10664" y="3977"/>
              </a:cxn>
              <a:cxn ang="0">
                <a:pos x="10" y="3977"/>
              </a:cxn>
              <a:cxn ang="0">
                <a:pos x="10" y="3987"/>
              </a:cxn>
              <a:cxn ang="0">
                <a:pos x="10664" y="3987"/>
              </a:cxn>
              <a:cxn ang="0">
                <a:pos x="10673" y="3987"/>
              </a:cxn>
              <a:cxn ang="0">
                <a:pos x="10673" y="3977"/>
              </a:cxn>
              <a:cxn ang="0">
                <a:pos x="10673" y="0"/>
              </a:cxn>
              <a:cxn ang="0">
                <a:pos x="10664" y="0"/>
              </a:cxn>
              <a:cxn ang="0">
                <a:pos x="10664" y="3977"/>
              </a:cxn>
              <a:cxn ang="0">
                <a:pos x="10673" y="3977"/>
              </a:cxn>
              <a:cxn ang="0">
                <a:pos x="10673" y="0"/>
              </a:cxn>
            </a:cxnLst>
            <a:rect l="0" t="0" r="r" b="b"/>
            <a:pathLst>
              <a:path w="10673" h="3987">
                <a:moveTo>
                  <a:pt x="10" y="3977"/>
                </a:moveTo>
                <a:lnTo>
                  <a:pt x="0" y="3977"/>
                </a:lnTo>
                <a:lnTo>
                  <a:pt x="0" y="3987"/>
                </a:lnTo>
                <a:lnTo>
                  <a:pt x="10" y="3987"/>
                </a:lnTo>
                <a:lnTo>
                  <a:pt x="10" y="3977"/>
                </a:lnTo>
                <a:close/>
                <a:moveTo>
                  <a:pt x="10" y="0"/>
                </a:moveTo>
                <a:lnTo>
                  <a:pt x="0" y="0"/>
                </a:lnTo>
                <a:lnTo>
                  <a:pt x="0" y="3977"/>
                </a:lnTo>
                <a:lnTo>
                  <a:pt x="10" y="3977"/>
                </a:lnTo>
                <a:lnTo>
                  <a:pt x="10" y="0"/>
                </a:lnTo>
                <a:close/>
                <a:moveTo>
                  <a:pt x="10673" y="3977"/>
                </a:moveTo>
                <a:lnTo>
                  <a:pt x="10664" y="3977"/>
                </a:lnTo>
                <a:lnTo>
                  <a:pt x="10" y="3977"/>
                </a:lnTo>
                <a:lnTo>
                  <a:pt x="10" y="3987"/>
                </a:lnTo>
                <a:lnTo>
                  <a:pt x="10664" y="3987"/>
                </a:lnTo>
                <a:lnTo>
                  <a:pt x="10673" y="3987"/>
                </a:lnTo>
                <a:lnTo>
                  <a:pt x="10673" y="3977"/>
                </a:lnTo>
                <a:close/>
                <a:moveTo>
                  <a:pt x="10673" y="0"/>
                </a:moveTo>
                <a:lnTo>
                  <a:pt x="10664" y="0"/>
                </a:lnTo>
                <a:lnTo>
                  <a:pt x="10664" y="3977"/>
                </a:lnTo>
                <a:lnTo>
                  <a:pt x="10673" y="3977"/>
                </a:lnTo>
                <a:lnTo>
                  <a:pt x="10673" y="0"/>
                </a:lnTo>
                <a:close/>
              </a:path>
            </a:pathLst>
          </a:cu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0BFB13-043A-767D-76F8-0DF467763334}"/>
              </a:ext>
            </a:extLst>
          </p:cNvPr>
          <p:cNvSpPr txBox="1"/>
          <p:nvPr/>
        </p:nvSpPr>
        <p:spPr>
          <a:xfrm>
            <a:off x="251520" y="1034529"/>
            <a:ext cx="864096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r>
              <a:rPr lang="ru-RU" b="1" dirty="0"/>
              <a:t>Независимая переменная </a:t>
            </a:r>
            <a:r>
              <a:rPr lang="ru-RU" dirty="0"/>
              <a:t>- находим то, что изменял экспериментатор своими руками</a:t>
            </a:r>
          </a:p>
          <a:p>
            <a:r>
              <a:rPr lang="ru-RU" b="1" dirty="0"/>
              <a:t>Зависимая переменная </a:t>
            </a:r>
            <a:r>
              <a:rPr lang="ru-RU" dirty="0"/>
              <a:t>- ищем то, что изменялось в результате эксперимента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C966C18-9A0C-30FE-43BC-D1AD180F8DB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0229"/>
          <a:stretch>
            <a:fillRect/>
          </a:stretch>
        </p:blipFill>
        <p:spPr>
          <a:xfrm>
            <a:off x="235271" y="1284849"/>
            <a:ext cx="8669147" cy="63198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3BD06D0-B2FF-50C4-2455-8415DEC4A2B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4449" r="37712"/>
          <a:stretch>
            <a:fillRect/>
          </a:stretch>
        </p:blipFill>
        <p:spPr>
          <a:xfrm>
            <a:off x="1763688" y="1772816"/>
            <a:ext cx="5616624" cy="305666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D386D09-2DFF-5996-1E48-64256B53D904}"/>
              </a:ext>
            </a:extLst>
          </p:cNvPr>
          <p:cNvSpPr txBox="1"/>
          <p:nvPr/>
        </p:nvSpPr>
        <p:spPr>
          <a:xfrm>
            <a:off x="539552" y="332656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Экспериментатор изучал способность собак к дрессировке. Для этого он подсчитывал, сколько повторений требуется собакам разных пород для уверенного выполнения команды «лежать» Результаты эксперимента представлены  на диаграмме.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5DF462-72D1-9147-4A34-B0FB74926D7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15616" y="1844824"/>
            <a:ext cx="2880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Зависимая</a:t>
            </a:r>
            <a:r>
              <a:rPr lang="ru-RU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0E7F77-F74F-B76B-829C-23C0E37235B6}"/>
              </a:ext>
            </a:extLst>
          </p:cNvPr>
          <p:cNvSpPr txBox="1"/>
          <p:nvPr/>
        </p:nvSpPr>
        <p:spPr>
          <a:xfrm>
            <a:off x="3527884" y="4708689"/>
            <a:ext cx="5148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Н е з а в и с и м а я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8B2BCD-D463-8D71-5DF0-C897645F8D73}"/>
              </a:ext>
            </a:extLst>
          </p:cNvPr>
          <p:cNvSpPr txBox="1"/>
          <p:nvPr/>
        </p:nvSpPr>
        <p:spPr>
          <a:xfrm>
            <a:off x="395536" y="5373216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Независимая</a:t>
            </a:r>
            <a:r>
              <a:rPr lang="ru-RU" dirty="0"/>
              <a:t> переменная – порода собак.</a:t>
            </a:r>
          </a:p>
          <a:p>
            <a:r>
              <a:rPr lang="ru-RU" dirty="0">
                <a:solidFill>
                  <a:srgbClr val="C00000"/>
                </a:solidFill>
              </a:rPr>
              <a:t>Зависимая  </a:t>
            </a:r>
            <a:r>
              <a:rPr lang="ru-RU" dirty="0"/>
              <a:t>переменная– скорость усвоения команды (количество повторений для устойчивого выполнения команды)</a:t>
            </a:r>
          </a:p>
        </p:txBody>
      </p:sp>
    </p:spTree>
    <p:extLst>
      <p:ext uri="{BB962C8B-B14F-4D97-AF65-F5344CB8AC3E}">
        <p14:creationId xmlns:p14="http://schemas.microsoft.com/office/powerpoint/2010/main" val="655616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ECF54FF-FDB6-6872-0329-41B0C4FC40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0848"/>
            <a:ext cx="9144000" cy="20157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E66134F-600B-FD46-86ED-5841519700B7}"/>
              </a:ext>
            </a:extLst>
          </p:cNvPr>
          <p:cNvSpPr txBox="1"/>
          <p:nvPr/>
        </p:nvSpPr>
        <p:spPr>
          <a:xfrm>
            <a:off x="395536" y="332656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Для установления влияния никотина на внутриутробное развитие плода экспериментатор поил беременных крыс водопроводной водой с добавлением никотина. Результаты эксперимента представлены  на диаграмме. </a:t>
            </a:r>
          </a:p>
        </p:txBody>
      </p:sp>
    </p:spTree>
    <p:extLst>
      <p:ext uri="{BB962C8B-B14F-4D97-AF65-F5344CB8AC3E}">
        <p14:creationId xmlns:p14="http://schemas.microsoft.com/office/powerpoint/2010/main" val="3744138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26A609A-6008-C08D-1CB2-BE9B00F6D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5896"/>
            <a:ext cx="9144000" cy="317310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223058A-F187-220A-404B-DF1675932F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478" y="4725144"/>
            <a:ext cx="8877300" cy="37147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51257F87-A4A7-E3BC-57C3-F64DC6B20225}"/>
                  </a:ext>
                </a:extLst>
              </p14:cNvPr>
              <p14:cNvContentPartPr/>
              <p14:nvPr/>
            </p14:nvContentPartPr>
            <p14:xfrm>
              <a:off x="4611001" y="976185"/>
              <a:ext cx="2105640" cy="2105640"/>
            </p14:xfrm>
          </p:contentPart>
        </mc:Choice>
        <mc:Fallback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id="{51257F87-A4A7-E3BC-57C3-F64DC6B2022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04881" y="970065"/>
                <a:ext cx="2117880" cy="211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8" name="Рукописный ввод 7">
                <a:extLst>
                  <a:ext uri="{FF2B5EF4-FFF2-40B4-BE49-F238E27FC236}">
                    <a16:creationId xmlns:a16="http://schemas.microsoft.com/office/drawing/2014/main" id="{CBFCC5CE-7893-12B7-F204-D3E798F41C24}"/>
                  </a:ext>
                </a:extLst>
              </p14:cNvPr>
              <p14:cNvContentPartPr/>
              <p14:nvPr/>
            </p14:nvContentPartPr>
            <p14:xfrm>
              <a:off x="7640761" y="2951145"/>
              <a:ext cx="360" cy="360"/>
            </p14:xfrm>
          </p:contentPart>
        </mc:Choice>
        <mc:Fallback>
          <p:pic>
            <p:nvPicPr>
              <p:cNvPr id="8" name="Рукописный ввод 7">
                <a:extLst>
                  <a:ext uri="{FF2B5EF4-FFF2-40B4-BE49-F238E27FC236}">
                    <a16:creationId xmlns:a16="http://schemas.microsoft.com/office/drawing/2014/main" id="{CBFCC5CE-7893-12B7-F204-D3E798F41C2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634641" y="2945025"/>
                <a:ext cx="12600" cy="12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3514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E7163E8-CCCE-3DC5-3287-6C79174DF2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55817"/>
            <a:ext cx="9144000" cy="332585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Рукописный ввод 3">
                <a:extLst>
                  <a:ext uri="{FF2B5EF4-FFF2-40B4-BE49-F238E27FC236}">
                    <a16:creationId xmlns:a16="http://schemas.microsoft.com/office/drawing/2014/main" id="{1DA2C988-8A7A-64EB-1339-0478A1A3669E}"/>
                  </a:ext>
                </a:extLst>
              </p14:cNvPr>
              <p14:cNvContentPartPr/>
              <p14:nvPr/>
            </p14:nvContentPartPr>
            <p14:xfrm>
              <a:off x="4308961" y="1891665"/>
              <a:ext cx="360" cy="360"/>
            </p14:xfrm>
          </p:contentPart>
        </mc:Choice>
        <mc:Fallback>
          <p:pic>
            <p:nvPicPr>
              <p:cNvPr id="4" name="Рукописный ввод 3">
                <a:extLst>
                  <a:ext uri="{FF2B5EF4-FFF2-40B4-BE49-F238E27FC236}">
                    <a16:creationId xmlns:a16="http://schemas.microsoft.com/office/drawing/2014/main" id="{1DA2C988-8A7A-64EB-1339-0478A1A3669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02841" y="1885545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id="{FE9CC07A-383E-A7AA-7CBC-8AF509DD68EB}"/>
                  </a:ext>
                </a:extLst>
              </p14:cNvPr>
              <p14:cNvContentPartPr/>
              <p14:nvPr/>
            </p14:nvContentPartPr>
            <p14:xfrm>
              <a:off x="-833279" y="2018745"/>
              <a:ext cx="360" cy="360"/>
            </p14:xfrm>
          </p:contentPart>
        </mc:Choice>
        <mc:Fallback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id="{FE9CC07A-383E-A7AA-7CBC-8AF509DD68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839399" y="2012625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10F54406-38A0-60CE-A815-1F93D72B4F95}"/>
                  </a:ext>
                </a:extLst>
              </p14:cNvPr>
              <p14:cNvContentPartPr/>
              <p14:nvPr/>
            </p14:nvContentPartPr>
            <p14:xfrm>
              <a:off x="3838081" y="1719945"/>
              <a:ext cx="360" cy="360"/>
            </p14:xfrm>
          </p:contentPart>
        </mc:Choice>
        <mc:Fallback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id="{10F54406-38A0-60CE-A815-1F93D72B4F9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31961" y="1713825"/>
                <a:ext cx="1260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9" name="Рукописный ввод 8">
                <a:extLst>
                  <a:ext uri="{FF2B5EF4-FFF2-40B4-BE49-F238E27FC236}">
                    <a16:creationId xmlns:a16="http://schemas.microsoft.com/office/drawing/2014/main" id="{404E6905-22DA-2DB5-CF4B-CB1BFC781593}"/>
                  </a:ext>
                </a:extLst>
              </p14:cNvPr>
              <p14:cNvContentPartPr/>
              <p14:nvPr/>
            </p14:nvContentPartPr>
            <p14:xfrm>
              <a:off x="3626041" y="1019745"/>
              <a:ext cx="996840" cy="1080000"/>
            </p14:xfrm>
          </p:contentPart>
        </mc:Choice>
        <mc:Fallback>
          <p:pic>
            <p:nvPicPr>
              <p:cNvPr id="9" name="Рукописный ввод 8">
                <a:extLst>
                  <a:ext uri="{FF2B5EF4-FFF2-40B4-BE49-F238E27FC236}">
                    <a16:creationId xmlns:a16="http://schemas.microsoft.com/office/drawing/2014/main" id="{404E6905-22DA-2DB5-CF4B-CB1BFC781593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619921" y="1013625"/>
                <a:ext cx="1009080" cy="109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0" name="Рукописный ввод 9">
                <a:extLst>
                  <a:ext uri="{FF2B5EF4-FFF2-40B4-BE49-F238E27FC236}">
                    <a16:creationId xmlns:a16="http://schemas.microsoft.com/office/drawing/2014/main" id="{608CE6EA-0C99-0886-366A-7542BF4C89FD}"/>
                  </a:ext>
                </a:extLst>
              </p14:cNvPr>
              <p14:cNvContentPartPr/>
              <p14:nvPr/>
            </p14:nvContentPartPr>
            <p14:xfrm>
              <a:off x="841801" y="4481145"/>
              <a:ext cx="360" cy="360"/>
            </p14:xfrm>
          </p:contentPart>
        </mc:Choice>
        <mc:Fallback>
          <p:pic>
            <p:nvPicPr>
              <p:cNvPr id="10" name="Рукописный ввод 9">
                <a:extLst>
                  <a:ext uri="{FF2B5EF4-FFF2-40B4-BE49-F238E27FC236}">
                    <a16:creationId xmlns:a16="http://schemas.microsoft.com/office/drawing/2014/main" id="{608CE6EA-0C99-0886-366A-7542BF4C89F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5681" y="4475025"/>
                <a:ext cx="12600" cy="12600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2289720C-59FC-0949-27E3-1E768B664661}"/>
              </a:ext>
            </a:extLst>
          </p:cNvPr>
          <p:cNvSpPr txBox="1"/>
          <p:nvPr/>
        </p:nvSpPr>
        <p:spPr>
          <a:xfrm>
            <a:off x="539552" y="4005064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Независимая – время забора крови  ИЛИ тип питания (диета)</a:t>
            </a:r>
          </a:p>
          <a:p>
            <a:r>
              <a:rPr lang="ru-RU" dirty="0"/>
              <a:t> Зависимая – средний уровень глюкозы в крови</a:t>
            </a:r>
          </a:p>
        </p:txBody>
      </p:sp>
    </p:spTree>
    <p:extLst>
      <p:ext uri="{BB962C8B-B14F-4D97-AF65-F5344CB8AC3E}">
        <p14:creationId xmlns:p14="http://schemas.microsoft.com/office/powerpoint/2010/main" val="16140450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628</TotalTime>
  <Words>877</Words>
  <Application>Microsoft Office PowerPoint</Application>
  <PresentationFormat>Экран (4:3)</PresentationFormat>
  <Paragraphs>92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Arial</vt:lpstr>
      <vt:lpstr>Calibri</vt:lpstr>
      <vt:lpstr>Georgia</vt:lpstr>
      <vt:lpstr>Times New Roman</vt:lpstr>
      <vt:lpstr>Wingdings</vt:lpstr>
      <vt:lpstr>Wingdings 2</vt:lpstr>
      <vt:lpstr>Официальная</vt:lpstr>
      <vt:lpstr> Биологический эксперимент:   задания линий 22, 23 </vt:lpstr>
      <vt:lpstr>Презентация PowerPoint</vt:lpstr>
      <vt:lpstr>Особенности</vt:lpstr>
      <vt:lpstr>Изменения в содержании   заданий 22 и 23 линий</vt:lpstr>
      <vt:lpstr>Зависимая и независимая переменная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Отрицательный контроль</vt:lpstr>
      <vt:lpstr>Презентация PowerPoint</vt:lpstr>
      <vt:lpstr>Презентация PowerPoint</vt:lpstr>
      <vt:lpstr>Критерии достоверности результатов</vt:lpstr>
      <vt:lpstr>Презентация PowerPoint</vt:lpstr>
      <vt:lpstr>НОВОЕ!!! Обнаружение ошибки в постановке отрицательного контроля </vt:lpstr>
      <vt:lpstr>Нулевая гипотеза</vt:lpstr>
      <vt:lpstr>Презентация PowerPoint</vt:lpstr>
      <vt:lpstr>НОВОЕ!!! Две нулевых гипотезы</vt:lpstr>
      <vt:lpstr>Презентация PowerPoint</vt:lpstr>
      <vt:lpstr>Презентация PowerPoint</vt:lpstr>
      <vt:lpstr>Задание 23 линии продолжение эксперимента описанного в 22 задании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Задания линий 23, 24 Биологический эксперимент: что надо знать и уметь ученику для решения практических заданий.</dc:title>
  <dc:creator>Лариса</dc:creator>
  <cp:lastModifiedBy>Лариса Федина</cp:lastModifiedBy>
  <cp:revision>48</cp:revision>
  <dcterms:created xsi:type="dcterms:W3CDTF">2023-09-24T12:49:10Z</dcterms:created>
  <dcterms:modified xsi:type="dcterms:W3CDTF">2025-09-24T17:19:57Z</dcterms:modified>
</cp:coreProperties>
</file>